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6" r:id="rId13"/>
    <p:sldId id="264" r:id="rId14"/>
    <p:sldId id="268" r:id="rId15"/>
    <p:sldId id="269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2A42B-4F4B-4AA4-BA6F-8DC8403A532B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D638BC-6FDA-4061-B85E-D1AF2F0CA263}">
      <dgm:prSet phldrT="[Text]"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১. </a:t>
          </a:r>
          <a:endParaRPr lang="en-US" dirty="0"/>
        </a:p>
      </dgm:t>
    </dgm:pt>
    <dgm:pt modelId="{55525A80-ECA9-40D0-AF25-000DBD8A54BB}" type="parTrans" cxnId="{60FBF5B7-BCC3-429C-8458-CC39A5FD1790}">
      <dgm:prSet/>
      <dgm:spPr/>
      <dgm:t>
        <a:bodyPr/>
        <a:lstStyle/>
        <a:p>
          <a:endParaRPr lang="en-US"/>
        </a:p>
      </dgm:t>
    </dgm:pt>
    <dgm:pt modelId="{2C8B3A56-5EC2-40A5-8581-5664A2DD0F0F}" type="sibTrans" cxnId="{60FBF5B7-BCC3-429C-8458-CC39A5FD1790}">
      <dgm:prSet/>
      <dgm:spPr/>
      <dgm:t>
        <a:bodyPr/>
        <a:lstStyle/>
        <a:p>
          <a:endParaRPr lang="en-US"/>
        </a:p>
      </dgm:t>
    </dgm:pt>
    <dgm:pt modelId="{D9DF1071-770D-4F9F-9B1B-89ED8F965E2A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scene3d>
          <a:camera prst="orthographicFront"/>
          <a:lightRig rig="flat" dir="t"/>
        </a:scene3d>
        <a:sp3d extrusionH="12700" prstMaterial="plastic">
          <a:bevelT w="50800" h="50800" prst="angle"/>
        </a:sp3d>
      </dgm:spPr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কাঠের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তৈরি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দ্রব্যাদির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তালিকা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তৈরি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করতে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পারবে</a:t>
          </a:r>
          <a:r>
            <a:rPr lang="bn-BD" sz="3600" b="1" cap="none" spc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; </a:t>
          </a:r>
          <a:endParaRPr lang="en-US" sz="3600" b="1" cap="none" spc="5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153D8F70-7F4F-4136-9437-7596791FD0E5}" type="parTrans" cxnId="{A62F6207-8F11-4350-B981-70BAECE4CBCD}">
      <dgm:prSet/>
      <dgm:spPr/>
      <dgm:t>
        <a:bodyPr/>
        <a:lstStyle/>
        <a:p>
          <a:endParaRPr lang="en-US"/>
        </a:p>
      </dgm:t>
    </dgm:pt>
    <dgm:pt modelId="{5D324025-5191-4617-A887-2139643FB45E}" type="sibTrans" cxnId="{A62F6207-8F11-4350-B981-70BAECE4CBCD}">
      <dgm:prSet/>
      <dgm:spPr/>
      <dgm:t>
        <a:bodyPr/>
        <a:lstStyle/>
        <a:p>
          <a:endParaRPr lang="en-US"/>
        </a:p>
      </dgm:t>
    </dgm:pt>
    <dgm:pt modelId="{404A0818-6C2E-4173-B204-5D8C17ACA981}">
      <dgm:prSet phldrT="[Text]"/>
      <dgm:spPr/>
      <dgm:t>
        <a:bodyPr/>
        <a:lstStyle/>
        <a:p>
          <a:r>
            <a:rPr lang="bn-BD" smtClean="0">
              <a:latin typeface="NikoshBAN" pitchFamily="2" charset="0"/>
              <a:cs typeface="NikoshBAN" pitchFamily="2" charset="0"/>
            </a:rPr>
            <a:t>২. </a:t>
          </a:r>
          <a:endParaRPr lang="en-US" dirty="0"/>
        </a:p>
      </dgm:t>
    </dgm:pt>
    <dgm:pt modelId="{2D2AAA8E-CA26-4CDE-B99D-BE9C4CA885AE}" type="parTrans" cxnId="{9D887CC4-B105-4A40-859C-88F81FEF8C4E}">
      <dgm:prSet/>
      <dgm:spPr/>
      <dgm:t>
        <a:bodyPr/>
        <a:lstStyle/>
        <a:p>
          <a:endParaRPr lang="en-US"/>
        </a:p>
      </dgm:t>
    </dgm:pt>
    <dgm:pt modelId="{81E553EC-6B39-4F00-BEE8-78CD4F8AB300}" type="sibTrans" cxnId="{9D887CC4-B105-4A40-859C-88F81FEF8C4E}">
      <dgm:prSet/>
      <dgm:spPr/>
      <dgm:t>
        <a:bodyPr/>
        <a:lstStyle/>
        <a:p>
          <a:endParaRPr lang="en-US"/>
        </a:p>
      </dgm:t>
    </dgm:pt>
    <dgm:pt modelId="{5FE8A043-53BF-4EFD-AE21-84E764F5AACF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3600" dirty="0" err="1" smtClean="0">
              <a:latin typeface="NikoshBAN" pitchFamily="2" charset="0"/>
              <a:cs typeface="NikoshBAN" pitchFamily="2" charset="0"/>
            </a:rPr>
            <a:t>কাঠ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উৎপাদনকারি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উদ্ভিদ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এবং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এর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ব্যবহার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ক্ষেত্র</a:t>
          </a:r>
          <a:r>
            <a:rPr lang="bn-BD" sz="3600" dirty="0" smtClean="0">
              <a:latin typeface="NikoshBAN" pitchFamily="2" charset="0"/>
              <a:cs typeface="NikoshBAN" pitchFamily="2" charset="0"/>
            </a:rPr>
            <a:t> সমূহ 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চিহ্নি</a:t>
          </a:r>
          <a:r>
            <a:rPr lang="bn-BD" sz="3600" dirty="0" smtClean="0">
              <a:latin typeface="NikoshBAN" pitchFamily="2" charset="0"/>
              <a:cs typeface="NikoshBAN" pitchFamily="2" charset="0"/>
            </a:rPr>
            <a:t>ত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করতে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পারবে</a:t>
          </a:r>
          <a:r>
            <a:rPr lang="bn-BD" sz="3600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; 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AA75DB1-9C36-4096-A814-749F1C7C2B25}" type="parTrans" cxnId="{AC566E6B-A46E-4B8F-A6F7-21ED95C4A394}">
      <dgm:prSet/>
      <dgm:spPr/>
      <dgm:t>
        <a:bodyPr/>
        <a:lstStyle/>
        <a:p>
          <a:endParaRPr lang="en-US"/>
        </a:p>
      </dgm:t>
    </dgm:pt>
    <dgm:pt modelId="{0FFE1E87-AB68-4F7E-AEBB-367A99741A91}" type="sibTrans" cxnId="{AC566E6B-A46E-4B8F-A6F7-21ED95C4A394}">
      <dgm:prSet/>
      <dgm:spPr/>
      <dgm:t>
        <a:bodyPr/>
        <a:lstStyle/>
        <a:p>
          <a:endParaRPr lang="en-US"/>
        </a:p>
      </dgm:t>
    </dgm:pt>
    <dgm:pt modelId="{21869CDF-1079-46C7-8780-76BADDD119E4}">
      <dgm:prSet phldrT="[Text]"/>
      <dgm:spPr/>
      <dgm:t>
        <a:bodyPr/>
        <a:lstStyle/>
        <a:p>
          <a:r>
            <a:rPr lang="bn-BD" smtClean="0">
              <a:latin typeface="NikoshBAN" pitchFamily="2" charset="0"/>
              <a:cs typeface="NikoshBAN" pitchFamily="2" charset="0"/>
            </a:rPr>
            <a:t>৩. </a:t>
          </a:r>
          <a:endParaRPr lang="en-US" dirty="0"/>
        </a:p>
      </dgm:t>
    </dgm:pt>
    <dgm:pt modelId="{C4AB6F3C-5091-47B6-984A-077AA3EF1892}" type="parTrans" cxnId="{DEA76A93-2F6E-47ED-938F-72EE7F5843DF}">
      <dgm:prSet/>
      <dgm:spPr/>
      <dgm:t>
        <a:bodyPr/>
        <a:lstStyle/>
        <a:p>
          <a:endParaRPr lang="en-US"/>
        </a:p>
      </dgm:t>
    </dgm:pt>
    <dgm:pt modelId="{9D1EA879-5C58-4455-9534-703C83135977}" type="sibTrans" cxnId="{DEA76A93-2F6E-47ED-938F-72EE7F5843DF}">
      <dgm:prSet/>
      <dgm:spPr/>
      <dgm:t>
        <a:bodyPr/>
        <a:lstStyle/>
        <a:p>
          <a:endParaRPr lang="en-US"/>
        </a:p>
      </dgm:t>
    </dgm:pt>
    <dgm:pt modelId="{94A344A1-4834-45E0-A218-3F1911CBF5D3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3600" dirty="0" err="1" smtClean="0">
              <a:latin typeface="NikoshBAN" pitchFamily="2" charset="0"/>
              <a:cs typeface="NikoshBAN" pitchFamily="2" charset="0"/>
            </a:rPr>
            <a:t>গ্রামীণ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জীবনে</a:t>
          </a:r>
          <a:r>
            <a:rPr lang="bn-BD" sz="3600" dirty="0" smtClean="0">
              <a:latin typeface="NikoshBAN" pitchFamily="2" charset="0"/>
              <a:cs typeface="NikoshBAN" pitchFamily="2" charset="0"/>
            </a:rPr>
            <a:t> কাঠ ও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বাঁশের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তৈরি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দ্রব্যাদির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গুরুত্ব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ব্যাখ্যা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করতে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atin typeface="NikoshBAN" pitchFamily="2" charset="0"/>
              <a:cs typeface="NikoshBAN" pitchFamily="2" charset="0"/>
            </a:rPr>
            <a:t>পরবে</a:t>
          </a:r>
          <a:r>
            <a:rPr lang="bn-BD" sz="3600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।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184545C6-683E-497B-BE91-32942FA3BBDC}" type="parTrans" cxnId="{11948DDD-7C76-48FA-ACCF-D7C4C3CCD5B0}">
      <dgm:prSet/>
      <dgm:spPr/>
      <dgm:t>
        <a:bodyPr/>
        <a:lstStyle/>
        <a:p>
          <a:endParaRPr lang="en-US"/>
        </a:p>
      </dgm:t>
    </dgm:pt>
    <dgm:pt modelId="{D44AC927-6EC4-412D-BF30-7923DA684D80}" type="sibTrans" cxnId="{11948DDD-7C76-48FA-ACCF-D7C4C3CCD5B0}">
      <dgm:prSet/>
      <dgm:spPr/>
      <dgm:t>
        <a:bodyPr/>
        <a:lstStyle/>
        <a:p>
          <a:endParaRPr lang="en-US"/>
        </a:p>
      </dgm:t>
    </dgm:pt>
    <dgm:pt modelId="{D7B10489-FE62-4F19-8032-E47897ECADD9}" type="pres">
      <dgm:prSet presAssocID="{1952A42B-4F4B-4AA4-BA6F-8DC8403A532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055E06-7969-4A03-BA0D-17DB9ECE544A}" type="pres">
      <dgm:prSet presAssocID="{13D638BC-6FDA-4061-B85E-D1AF2F0CA263}" presName="composite" presStyleCnt="0"/>
      <dgm:spPr/>
      <dgm:t>
        <a:bodyPr/>
        <a:lstStyle/>
        <a:p>
          <a:endParaRPr lang="en-US"/>
        </a:p>
      </dgm:t>
    </dgm:pt>
    <dgm:pt modelId="{4BE058F5-5CD2-4E10-B0EC-8920E1445A6C}" type="pres">
      <dgm:prSet presAssocID="{13D638BC-6FDA-4061-B85E-D1AF2F0CA26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B5710-ACD6-4039-993C-848764C5A1CC}" type="pres">
      <dgm:prSet presAssocID="{13D638BC-6FDA-4061-B85E-D1AF2F0CA263}" presName="descendantText" presStyleLbl="alignAcc1" presStyleIdx="0" presStyleCnt="3" custLinFactNeighborX="0" custLinFactNeighborY="6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7E252-1AB1-467B-BC58-9A09B7CFD542}" type="pres">
      <dgm:prSet presAssocID="{2C8B3A56-5EC2-40A5-8581-5664A2DD0F0F}" presName="sp" presStyleCnt="0"/>
      <dgm:spPr/>
      <dgm:t>
        <a:bodyPr/>
        <a:lstStyle/>
        <a:p>
          <a:endParaRPr lang="en-US"/>
        </a:p>
      </dgm:t>
    </dgm:pt>
    <dgm:pt modelId="{15AB44C8-64F8-4930-9882-37C418E9C50A}" type="pres">
      <dgm:prSet presAssocID="{404A0818-6C2E-4173-B204-5D8C17ACA981}" presName="composite" presStyleCnt="0"/>
      <dgm:spPr/>
      <dgm:t>
        <a:bodyPr/>
        <a:lstStyle/>
        <a:p>
          <a:endParaRPr lang="en-US"/>
        </a:p>
      </dgm:t>
    </dgm:pt>
    <dgm:pt modelId="{F7238A48-6E96-4FDC-B718-543FB9D84B12}" type="pres">
      <dgm:prSet presAssocID="{404A0818-6C2E-4173-B204-5D8C17ACA98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18A4-B2C9-45FC-8C36-CE656B3185BE}" type="pres">
      <dgm:prSet presAssocID="{404A0818-6C2E-4173-B204-5D8C17ACA981}" presName="descendantText" presStyleLbl="alignAcc1" presStyleIdx="1" presStyleCnt="3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24CCF-41DA-4E6A-8082-3F07B38BB3C0}" type="pres">
      <dgm:prSet presAssocID="{81E553EC-6B39-4F00-BEE8-78CD4F8AB300}" presName="sp" presStyleCnt="0"/>
      <dgm:spPr/>
      <dgm:t>
        <a:bodyPr/>
        <a:lstStyle/>
        <a:p>
          <a:endParaRPr lang="en-US"/>
        </a:p>
      </dgm:t>
    </dgm:pt>
    <dgm:pt modelId="{EB83FA37-F444-473D-A39D-CA3FE8CE318E}" type="pres">
      <dgm:prSet presAssocID="{21869CDF-1079-46C7-8780-76BADDD119E4}" presName="composite" presStyleCnt="0"/>
      <dgm:spPr/>
      <dgm:t>
        <a:bodyPr/>
        <a:lstStyle/>
        <a:p>
          <a:endParaRPr lang="en-US"/>
        </a:p>
      </dgm:t>
    </dgm:pt>
    <dgm:pt modelId="{97B46740-EE3E-4D87-A8EF-DE5026CA2DB6}" type="pres">
      <dgm:prSet presAssocID="{21869CDF-1079-46C7-8780-76BADDD119E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24FF5-A57D-4165-BDB6-4C94995CBAE2}" type="pres">
      <dgm:prSet presAssocID="{21869CDF-1079-46C7-8780-76BADDD119E4}" presName="descendantText" presStyleLbl="alignAcc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FBF5B7-BCC3-429C-8458-CC39A5FD1790}" srcId="{1952A42B-4F4B-4AA4-BA6F-8DC8403A532B}" destId="{13D638BC-6FDA-4061-B85E-D1AF2F0CA263}" srcOrd="0" destOrd="0" parTransId="{55525A80-ECA9-40D0-AF25-000DBD8A54BB}" sibTransId="{2C8B3A56-5EC2-40A5-8581-5664A2DD0F0F}"/>
    <dgm:cxn modelId="{9D887CC4-B105-4A40-859C-88F81FEF8C4E}" srcId="{1952A42B-4F4B-4AA4-BA6F-8DC8403A532B}" destId="{404A0818-6C2E-4173-B204-5D8C17ACA981}" srcOrd="1" destOrd="0" parTransId="{2D2AAA8E-CA26-4CDE-B99D-BE9C4CA885AE}" sibTransId="{81E553EC-6B39-4F00-BEE8-78CD4F8AB300}"/>
    <dgm:cxn modelId="{BDEFBEF8-AE9A-44BA-B869-9B2771A96BE9}" type="presOf" srcId="{404A0818-6C2E-4173-B204-5D8C17ACA981}" destId="{F7238A48-6E96-4FDC-B718-543FB9D84B12}" srcOrd="0" destOrd="0" presId="urn:microsoft.com/office/officeart/2005/8/layout/chevron2"/>
    <dgm:cxn modelId="{A62F6207-8F11-4350-B981-70BAECE4CBCD}" srcId="{13D638BC-6FDA-4061-B85E-D1AF2F0CA263}" destId="{D9DF1071-770D-4F9F-9B1B-89ED8F965E2A}" srcOrd="0" destOrd="0" parTransId="{153D8F70-7F4F-4136-9437-7596791FD0E5}" sibTransId="{5D324025-5191-4617-A887-2139643FB45E}"/>
    <dgm:cxn modelId="{4A6E61E9-04FF-4765-B8C4-92CB3A814871}" type="presOf" srcId="{13D638BC-6FDA-4061-B85E-D1AF2F0CA263}" destId="{4BE058F5-5CD2-4E10-B0EC-8920E1445A6C}" srcOrd="0" destOrd="0" presId="urn:microsoft.com/office/officeart/2005/8/layout/chevron2"/>
    <dgm:cxn modelId="{F7BFEAEF-A068-4924-A95D-BAE72F70726D}" type="presOf" srcId="{1952A42B-4F4B-4AA4-BA6F-8DC8403A532B}" destId="{D7B10489-FE62-4F19-8032-E47897ECADD9}" srcOrd="0" destOrd="0" presId="urn:microsoft.com/office/officeart/2005/8/layout/chevron2"/>
    <dgm:cxn modelId="{DEA76A93-2F6E-47ED-938F-72EE7F5843DF}" srcId="{1952A42B-4F4B-4AA4-BA6F-8DC8403A532B}" destId="{21869CDF-1079-46C7-8780-76BADDD119E4}" srcOrd="2" destOrd="0" parTransId="{C4AB6F3C-5091-47B6-984A-077AA3EF1892}" sibTransId="{9D1EA879-5C58-4455-9534-703C83135977}"/>
    <dgm:cxn modelId="{11948DDD-7C76-48FA-ACCF-D7C4C3CCD5B0}" srcId="{21869CDF-1079-46C7-8780-76BADDD119E4}" destId="{94A344A1-4834-45E0-A218-3F1911CBF5D3}" srcOrd="0" destOrd="0" parTransId="{184545C6-683E-497B-BE91-32942FA3BBDC}" sibTransId="{D44AC927-6EC4-412D-BF30-7923DA684D80}"/>
    <dgm:cxn modelId="{B9A6FFCC-D69D-46EF-9D91-A88E44273401}" type="presOf" srcId="{5FE8A043-53BF-4EFD-AE21-84E764F5AACF}" destId="{03EA18A4-B2C9-45FC-8C36-CE656B3185BE}" srcOrd="0" destOrd="0" presId="urn:microsoft.com/office/officeart/2005/8/layout/chevron2"/>
    <dgm:cxn modelId="{452EFDE8-E643-4738-8A9C-E4A209ABCB8D}" type="presOf" srcId="{94A344A1-4834-45E0-A218-3F1911CBF5D3}" destId="{AC524FF5-A57D-4165-BDB6-4C94995CBAE2}" srcOrd="0" destOrd="0" presId="urn:microsoft.com/office/officeart/2005/8/layout/chevron2"/>
    <dgm:cxn modelId="{581A0999-4F68-4FFC-86C2-361340951D94}" type="presOf" srcId="{21869CDF-1079-46C7-8780-76BADDD119E4}" destId="{97B46740-EE3E-4D87-A8EF-DE5026CA2DB6}" srcOrd="0" destOrd="0" presId="urn:microsoft.com/office/officeart/2005/8/layout/chevron2"/>
    <dgm:cxn modelId="{92EB2755-CD8A-4A94-89F2-CE9779A2E099}" type="presOf" srcId="{D9DF1071-770D-4F9F-9B1B-89ED8F965E2A}" destId="{869B5710-ACD6-4039-993C-848764C5A1CC}" srcOrd="0" destOrd="0" presId="urn:microsoft.com/office/officeart/2005/8/layout/chevron2"/>
    <dgm:cxn modelId="{AC566E6B-A46E-4B8F-A6F7-21ED95C4A394}" srcId="{404A0818-6C2E-4173-B204-5D8C17ACA981}" destId="{5FE8A043-53BF-4EFD-AE21-84E764F5AACF}" srcOrd="0" destOrd="0" parTransId="{7AA75DB1-9C36-4096-A814-749F1C7C2B25}" sibTransId="{0FFE1E87-AB68-4F7E-AEBB-367A99741A91}"/>
    <dgm:cxn modelId="{A10C4600-0C13-42A1-86D2-5BCDE807A48E}" type="presParOf" srcId="{D7B10489-FE62-4F19-8032-E47897ECADD9}" destId="{15055E06-7969-4A03-BA0D-17DB9ECE544A}" srcOrd="0" destOrd="0" presId="urn:microsoft.com/office/officeart/2005/8/layout/chevron2"/>
    <dgm:cxn modelId="{93DB2466-F7F4-44EB-AB31-2C5EB76503D7}" type="presParOf" srcId="{15055E06-7969-4A03-BA0D-17DB9ECE544A}" destId="{4BE058F5-5CD2-4E10-B0EC-8920E1445A6C}" srcOrd="0" destOrd="0" presId="urn:microsoft.com/office/officeart/2005/8/layout/chevron2"/>
    <dgm:cxn modelId="{F31D46A5-DFE9-48D3-A2DD-D2540D2A62CC}" type="presParOf" srcId="{15055E06-7969-4A03-BA0D-17DB9ECE544A}" destId="{869B5710-ACD6-4039-993C-848764C5A1CC}" srcOrd="1" destOrd="0" presId="urn:microsoft.com/office/officeart/2005/8/layout/chevron2"/>
    <dgm:cxn modelId="{4A19E395-9CCE-4460-8643-5FB148ADCFE1}" type="presParOf" srcId="{D7B10489-FE62-4F19-8032-E47897ECADD9}" destId="{F0B7E252-1AB1-467B-BC58-9A09B7CFD542}" srcOrd="1" destOrd="0" presId="urn:microsoft.com/office/officeart/2005/8/layout/chevron2"/>
    <dgm:cxn modelId="{23DC4880-8F10-4220-9E4A-48CB2A0967F6}" type="presParOf" srcId="{D7B10489-FE62-4F19-8032-E47897ECADD9}" destId="{15AB44C8-64F8-4930-9882-37C418E9C50A}" srcOrd="2" destOrd="0" presId="urn:microsoft.com/office/officeart/2005/8/layout/chevron2"/>
    <dgm:cxn modelId="{0B5616F5-0FF3-4641-AAD8-1F34F58E990A}" type="presParOf" srcId="{15AB44C8-64F8-4930-9882-37C418E9C50A}" destId="{F7238A48-6E96-4FDC-B718-543FB9D84B12}" srcOrd="0" destOrd="0" presId="urn:microsoft.com/office/officeart/2005/8/layout/chevron2"/>
    <dgm:cxn modelId="{B172BF62-C00D-4050-A92D-F3BEDD36F4B9}" type="presParOf" srcId="{15AB44C8-64F8-4930-9882-37C418E9C50A}" destId="{03EA18A4-B2C9-45FC-8C36-CE656B3185BE}" srcOrd="1" destOrd="0" presId="urn:microsoft.com/office/officeart/2005/8/layout/chevron2"/>
    <dgm:cxn modelId="{ABC1795F-EFC8-4D1A-B5EE-4EF0E8E9E50A}" type="presParOf" srcId="{D7B10489-FE62-4F19-8032-E47897ECADD9}" destId="{3A924CCF-41DA-4E6A-8082-3F07B38BB3C0}" srcOrd="3" destOrd="0" presId="urn:microsoft.com/office/officeart/2005/8/layout/chevron2"/>
    <dgm:cxn modelId="{E9E83037-D0B0-4134-ACAD-0AFE1E323202}" type="presParOf" srcId="{D7B10489-FE62-4F19-8032-E47897ECADD9}" destId="{EB83FA37-F444-473D-A39D-CA3FE8CE318E}" srcOrd="4" destOrd="0" presId="urn:microsoft.com/office/officeart/2005/8/layout/chevron2"/>
    <dgm:cxn modelId="{5FBF7617-5B27-41E5-9515-3B781D9BCE1F}" type="presParOf" srcId="{EB83FA37-F444-473D-A39D-CA3FE8CE318E}" destId="{97B46740-EE3E-4D87-A8EF-DE5026CA2DB6}" srcOrd="0" destOrd="0" presId="urn:microsoft.com/office/officeart/2005/8/layout/chevron2"/>
    <dgm:cxn modelId="{294C62D7-F193-4BDC-ACD1-00B1CD3388C6}" type="presParOf" srcId="{EB83FA37-F444-473D-A39D-CA3FE8CE318E}" destId="{AC524FF5-A57D-4165-BDB6-4C94995CBA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58F5-5CD2-4E10-B0EC-8920E1445A6C}">
      <dsp:nvSpPr>
        <dsp:cNvPr id="0" name=""/>
        <dsp:cNvSpPr/>
      </dsp:nvSpPr>
      <dsp:spPr>
        <a:xfrm rot="5400000">
          <a:off x="-255117" y="258988"/>
          <a:ext cx="1700782" cy="119054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latin typeface="NikoshBAN" pitchFamily="2" charset="0"/>
              <a:cs typeface="NikoshBAN" pitchFamily="2" charset="0"/>
            </a:rPr>
            <a:t>১. </a:t>
          </a:r>
          <a:endParaRPr lang="en-US" sz="3100" kern="1200" dirty="0"/>
        </a:p>
      </dsp:txBody>
      <dsp:txXfrm rot="-5400000">
        <a:off x="1" y="599145"/>
        <a:ext cx="1190547" cy="510235"/>
      </dsp:txXfrm>
    </dsp:sp>
    <dsp:sp modelId="{869B5710-ACD6-4039-993C-848764C5A1CC}">
      <dsp:nvSpPr>
        <dsp:cNvPr id="0" name=""/>
        <dsp:cNvSpPr/>
      </dsp:nvSpPr>
      <dsp:spPr>
        <a:xfrm rot="5400000">
          <a:off x="4819929" y="-3550943"/>
          <a:ext cx="1105508" cy="8364271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 prst="angle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3600" kern="1200" dirty="0" smtClean="0">
              <a:latin typeface="NikoshBAN" pitchFamily="2" charset="0"/>
              <a:cs typeface="NikoshBAN" pitchFamily="2" charset="0"/>
            </a:rPr>
            <a:t>কাঠের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তৈরি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দ্রব্যাদির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তালিকা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তৈরি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করতে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পারবে</a:t>
          </a:r>
          <a:r>
            <a:rPr lang="bn-BD" sz="3600" b="1" kern="1200" cap="none" spc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; </a:t>
          </a:r>
          <a:endParaRPr lang="en-US" sz="3600" b="1" kern="1200" cap="none" spc="50" dirty="0">
            <a:ln w="0"/>
            <a:solidFill>
              <a:srgbClr val="002060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sp:txBody>
      <dsp:txXfrm rot="-5400000">
        <a:off x="1190548" y="132404"/>
        <a:ext cx="8310305" cy="997576"/>
      </dsp:txXfrm>
    </dsp:sp>
    <dsp:sp modelId="{F7238A48-6E96-4FDC-B718-543FB9D84B12}">
      <dsp:nvSpPr>
        <dsp:cNvPr id="0" name=""/>
        <dsp:cNvSpPr/>
      </dsp:nvSpPr>
      <dsp:spPr>
        <a:xfrm rot="5400000">
          <a:off x="-255117" y="1766926"/>
          <a:ext cx="1700782" cy="1190547"/>
        </a:xfrm>
        <a:prstGeom prst="chevron">
          <a:avLst/>
        </a:prstGeom>
        <a:gradFill rotWithShape="0">
          <a:gsLst>
            <a:gs pos="0">
              <a:schemeClr val="accent5">
                <a:hueOff val="-7972738"/>
                <a:satOff val="6351"/>
                <a:lumOff val="-6765"/>
                <a:alphaOff val="0"/>
                <a:tint val="100000"/>
                <a:satMod val="103000"/>
                <a:lumMod val="102000"/>
              </a:schemeClr>
            </a:gs>
            <a:gs pos="50000">
              <a:schemeClr val="accent5">
                <a:hueOff val="-7972738"/>
                <a:satOff val="6351"/>
                <a:lumOff val="-676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7972738"/>
                <a:satOff val="6351"/>
                <a:lumOff val="-6765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6350" cap="flat" cmpd="sng" algn="in">
          <a:solidFill>
            <a:schemeClr val="accent5">
              <a:hueOff val="-7972738"/>
              <a:satOff val="6351"/>
              <a:lumOff val="-6765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smtClean="0">
              <a:latin typeface="NikoshBAN" pitchFamily="2" charset="0"/>
              <a:cs typeface="NikoshBAN" pitchFamily="2" charset="0"/>
            </a:rPr>
            <a:t>২. </a:t>
          </a:r>
          <a:endParaRPr lang="en-US" sz="3100" kern="1200" dirty="0"/>
        </a:p>
      </dsp:txBody>
      <dsp:txXfrm rot="-5400000">
        <a:off x="1" y="2107083"/>
        <a:ext cx="1190547" cy="510235"/>
      </dsp:txXfrm>
    </dsp:sp>
    <dsp:sp modelId="{03EA18A4-B2C9-45FC-8C36-CE656B3185BE}">
      <dsp:nvSpPr>
        <dsp:cNvPr id="0" name=""/>
        <dsp:cNvSpPr/>
      </dsp:nvSpPr>
      <dsp:spPr>
        <a:xfrm rot="5400000">
          <a:off x="4819929" y="-2117572"/>
          <a:ext cx="1105508" cy="8364271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in">
          <a:solidFill>
            <a:schemeClr val="accent5">
              <a:hueOff val="-7972738"/>
              <a:satOff val="6351"/>
              <a:lumOff val="-6765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কাঠ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উৎপাদনকারি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উদ্ভিদ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এবং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এর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ব্যবহার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ক্ষেত্র</a:t>
          </a:r>
          <a:r>
            <a:rPr lang="bn-BD" sz="3600" kern="1200" dirty="0" smtClean="0">
              <a:latin typeface="NikoshBAN" pitchFamily="2" charset="0"/>
              <a:cs typeface="NikoshBAN" pitchFamily="2" charset="0"/>
            </a:rPr>
            <a:t> সমূহ 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চিহ্নি</a:t>
          </a:r>
          <a:r>
            <a:rPr lang="bn-BD" sz="3600" kern="1200" dirty="0" smtClean="0">
              <a:latin typeface="NikoshBAN" pitchFamily="2" charset="0"/>
              <a:cs typeface="NikoshBAN" pitchFamily="2" charset="0"/>
            </a:rPr>
            <a:t>ত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করতে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পারবে</a:t>
          </a:r>
          <a:r>
            <a:rPr lang="bn-BD" sz="3600" b="1" kern="1200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; 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 rot="-5400000">
        <a:off x="1190548" y="1565775"/>
        <a:ext cx="8310305" cy="997576"/>
      </dsp:txXfrm>
    </dsp:sp>
    <dsp:sp modelId="{97B46740-EE3E-4D87-A8EF-DE5026CA2DB6}">
      <dsp:nvSpPr>
        <dsp:cNvPr id="0" name=""/>
        <dsp:cNvSpPr/>
      </dsp:nvSpPr>
      <dsp:spPr>
        <a:xfrm rot="5400000">
          <a:off x="-255117" y="3274863"/>
          <a:ext cx="1700782" cy="1190547"/>
        </a:xfrm>
        <a:prstGeom prst="chevron">
          <a:avLst/>
        </a:prstGeom>
        <a:gradFill rotWithShape="0">
          <a:gsLst>
            <a:gs pos="0">
              <a:schemeClr val="accent5">
                <a:hueOff val="-15945476"/>
                <a:satOff val="12702"/>
                <a:lumOff val="-13530"/>
                <a:alphaOff val="0"/>
                <a:tint val="100000"/>
                <a:satMod val="103000"/>
                <a:lumMod val="102000"/>
              </a:schemeClr>
            </a:gs>
            <a:gs pos="50000">
              <a:schemeClr val="accent5">
                <a:hueOff val="-15945476"/>
                <a:satOff val="12702"/>
                <a:lumOff val="-1353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5945476"/>
                <a:satOff val="12702"/>
                <a:lumOff val="-1353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6350" cap="flat" cmpd="sng" algn="in">
          <a:solidFill>
            <a:schemeClr val="accent5">
              <a:hueOff val="-15945476"/>
              <a:satOff val="12702"/>
              <a:lumOff val="-1353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smtClean="0">
              <a:latin typeface="NikoshBAN" pitchFamily="2" charset="0"/>
              <a:cs typeface="NikoshBAN" pitchFamily="2" charset="0"/>
            </a:rPr>
            <a:t>৩. </a:t>
          </a:r>
          <a:endParaRPr lang="en-US" sz="3100" kern="1200" dirty="0"/>
        </a:p>
      </dsp:txBody>
      <dsp:txXfrm rot="-5400000">
        <a:off x="1" y="3615020"/>
        <a:ext cx="1190547" cy="510235"/>
      </dsp:txXfrm>
    </dsp:sp>
    <dsp:sp modelId="{AC524FF5-A57D-4165-BDB6-4C94995CBAE2}">
      <dsp:nvSpPr>
        <dsp:cNvPr id="0" name=""/>
        <dsp:cNvSpPr/>
      </dsp:nvSpPr>
      <dsp:spPr>
        <a:xfrm rot="5400000">
          <a:off x="4819929" y="-609634"/>
          <a:ext cx="1105508" cy="8364271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6350" cap="flat" cmpd="sng" algn="in">
          <a:solidFill>
            <a:schemeClr val="accent5">
              <a:hueOff val="-15945476"/>
              <a:satOff val="12702"/>
              <a:lumOff val="-1353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গ্রামীণ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জীবনে</a:t>
          </a:r>
          <a:r>
            <a:rPr lang="bn-BD" sz="3600" kern="1200" dirty="0" smtClean="0">
              <a:latin typeface="NikoshBAN" pitchFamily="2" charset="0"/>
              <a:cs typeface="NikoshBAN" pitchFamily="2" charset="0"/>
            </a:rPr>
            <a:t> কাঠ ও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বাঁশের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তৈরি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দ্রব্যাদির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গুরুত্ব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ব্যাখ্যা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করতে</a:t>
          </a:r>
          <a:r>
            <a:rPr lang="en-US" sz="36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পরবে</a:t>
          </a:r>
          <a:r>
            <a:rPr lang="bn-BD" sz="3600" b="1" kern="1200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।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 rot="-5400000">
        <a:off x="1190548" y="3073713"/>
        <a:ext cx="8310305" cy="997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44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7281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6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4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05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9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17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30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5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71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0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5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89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235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0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0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8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3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2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3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16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154EF-D9B4-4E19-9EAD-08B39C159E49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7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2573" y="1025070"/>
            <a:ext cx="7854812" cy="3154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BD" sz="19900" b="1" cap="all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9900" b="1" cap="all" dirty="0">
              <a:ln w="0"/>
              <a:solidFill>
                <a:srgbClr val="FF3399"/>
              </a:soli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7989" y="3796406"/>
            <a:ext cx="6077243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BD" sz="96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bn-BD" sz="9600" b="1" cap="all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9600" b="1" cap="all" dirty="0">
              <a:ln w="0"/>
              <a:solidFill>
                <a:srgbClr val="FF3399"/>
              </a:soli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Image result for একক কা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53" y="2878220"/>
            <a:ext cx="3067497" cy="35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10542" r="17251" b="10847"/>
          <a:stretch/>
        </p:blipFill>
        <p:spPr bwMode="auto">
          <a:xfrm>
            <a:off x="5466947" y="383404"/>
            <a:ext cx="5900329" cy="60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01369" y="1002100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u="sng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একক কাজ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3486" y="2128627"/>
            <a:ext cx="5247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তোমার বাড়ি ও বিদ্যালয় পরিবেশকে নিয়ে ভাব।এসব স্থানে কী কী জিনিস তৈরিতে কাঠের ব্যবহার হয় তার একটি তালিকা তৈরি কর ? </a:t>
            </a:r>
            <a:endParaRPr lang="en-US" sz="28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95423" y="156497"/>
            <a:ext cx="5528602" cy="854093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ব্যবহার (আসবাপত্র তৈরি)  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/>
          <a:stretch/>
        </p:blipFill>
        <p:spPr>
          <a:xfrm>
            <a:off x="295423" y="1559957"/>
            <a:ext cx="5036232" cy="4327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>
          <a:xfrm>
            <a:off x="6461761" y="119490"/>
            <a:ext cx="4989340" cy="3323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3723732"/>
            <a:ext cx="5130017" cy="3038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49390" y="6056478"/>
            <a:ext cx="4282265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54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চেয়ার,টেবিল  </a:t>
            </a:r>
            <a:endParaRPr lang="en-US" sz="54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5635" y="2702596"/>
            <a:ext cx="4282265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5400" b="1" dirty="0" smtClean="0">
                <a:ln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খাট                                             </a:t>
            </a:r>
            <a:endParaRPr lang="en-US" sz="5400" b="1" dirty="0">
              <a:ln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41177" y="3514225"/>
            <a:ext cx="665873" cy="34574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44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আলমারি                                              </a:t>
            </a:r>
            <a:endParaRPr lang="en-US" sz="4400" b="1" dirty="0">
              <a:ln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 rot="5910448">
            <a:off x="9803736" y="366239"/>
            <a:ext cx="2817689" cy="2085621"/>
          </a:xfrm>
          <a:prstGeom prst="irregularSeal2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কাঠের উৎস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 b="18463"/>
          <a:stretch/>
        </p:blipFill>
        <p:spPr bwMode="auto">
          <a:xfrm>
            <a:off x="419956" y="177269"/>
            <a:ext cx="4581163" cy="3172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47" y="139218"/>
            <a:ext cx="4252706" cy="3061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26" y="3644612"/>
            <a:ext cx="4594058" cy="2964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20" y="3516276"/>
            <a:ext cx="4581094" cy="3028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5253" y="2510015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রেইন্ট্রি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গাছ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8735" y="1881399"/>
            <a:ext cx="2570018" cy="107526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কাঁঠাল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গাছ</a:t>
            </a:r>
            <a:endParaRPr lang="en-US" sz="66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0135" y="5845711"/>
            <a:ext cx="2570018" cy="83819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কড়ই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গাছ</a:t>
            </a:r>
            <a:endParaRPr lang="en-US" sz="66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55253" y="3882919"/>
            <a:ext cx="3017569" cy="81592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n-BD" sz="54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54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54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মেহগনি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গাছ</a:t>
            </a:r>
            <a:endParaRPr lang="en-US" sz="66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20506" y="254971"/>
            <a:ext cx="5528602" cy="854093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ব্যবহার (যানবাহন তৈরি)  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6" y="1596681"/>
            <a:ext cx="5552049" cy="4164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11" y="156497"/>
            <a:ext cx="4994031" cy="3276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12" y="3678700"/>
            <a:ext cx="4994031" cy="2942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07623" y="5801686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নৌকা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67746" y="2539213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লঞ্ছ,স্টিমার  </a:t>
            </a:r>
            <a:endParaRPr lang="en-US" sz="6000" b="1" dirty="0" smtClean="0">
              <a:ln/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93624" y="3678699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বাস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 rot="5910448">
            <a:off x="9803736" y="366239"/>
            <a:ext cx="2817689" cy="2085621"/>
          </a:xfrm>
          <a:prstGeom prst="irregularSeal2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কাঠের উৎস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55" y="451589"/>
            <a:ext cx="4341170" cy="2854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939741" y="2623625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পিতরাজ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4" y="302455"/>
            <a:ext cx="4653095" cy="3003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72685" y="1804181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শাল   </a:t>
            </a:r>
            <a:endParaRPr lang="en-US" sz="8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55" y="3499408"/>
            <a:ext cx="5782994" cy="32585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4" y="3516923"/>
            <a:ext cx="4614147" cy="2959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2468092" y="5503527"/>
            <a:ext cx="2220001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সেগুন  </a:t>
            </a:r>
            <a:endParaRPr lang="en-US" sz="72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02804" y="5583423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বাবলা    </a:t>
            </a:r>
            <a:endParaRPr lang="en-US" sz="8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20506" y="254971"/>
            <a:ext cx="5528602" cy="854093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ব্যবহার (যন্ত্রপাতি তৈরি)  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64" y="140816"/>
            <a:ext cx="4495409" cy="2700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2672097"/>
            <a:ext cx="6020972" cy="3921369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64" y="3403347"/>
            <a:ext cx="4692357" cy="3313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39970" y="1491245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মই/সিঁড়ি      </a:t>
            </a:r>
            <a:endParaRPr lang="en-US" sz="8000" b="1" dirty="0" smtClean="0">
              <a:ln/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42627" y="2759738"/>
            <a:ext cx="4113202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কাঠ পেন্সিল   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01541" y="5934037"/>
            <a:ext cx="4113202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লাঙ্গল,জোয়াল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20506" y="254971"/>
            <a:ext cx="5528602" cy="854093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উৎস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95" y="263770"/>
            <a:ext cx="5062032" cy="33481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8" y="1706880"/>
            <a:ext cx="5715000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95" y="3808827"/>
            <a:ext cx="5062032" cy="30491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85226" y="5516880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লটকন    </a:t>
            </a:r>
            <a:endParaRPr lang="en-US" sz="8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29756" y="4067908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তাল     </a:t>
            </a:r>
            <a:endParaRPr lang="en-US" sz="8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29756" y="2409680"/>
            <a:ext cx="2570018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গেওয়া      </a:t>
            </a:r>
            <a:endParaRPr lang="en-US" sz="8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4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25084" y="339377"/>
            <a:ext cx="5528602" cy="854093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ব্যবহার (জ্বালানি)  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/>
          <a:stretch/>
        </p:blipFill>
        <p:spPr>
          <a:xfrm>
            <a:off x="337626" y="2768512"/>
            <a:ext cx="5416060" cy="3913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339377"/>
            <a:ext cx="5136291" cy="3039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 b="21705"/>
          <a:stretch/>
        </p:blipFill>
        <p:spPr>
          <a:xfrm>
            <a:off x="6541477" y="3629465"/>
            <a:ext cx="5009683" cy="3052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27185" y="1758531"/>
            <a:ext cx="3436941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ইট তৈরিতে       </a:t>
            </a:r>
            <a:endParaRPr lang="en-US" sz="8000" b="1" dirty="0" smtClean="0">
              <a:ln/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50831" y="5840562"/>
            <a:ext cx="4113202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রান্নার কাজে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2friendshelpingeachotherstudyforatestconvers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36" y="785649"/>
            <a:ext cx="5029200" cy="3962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10542" r="17251" b="10847"/>
          <a:stretch/>
        </p:blipFill>
        <p:spPr bwMode="auto">
          <a:xfrm>
            <a:off x="6033203" y="395592"/>
            <a:ext cx="5900329" cy="60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9102" y="2018000"/>
            <a:ext cx="4431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৫টি কাঠ উৎপাদনকারী উদ্ভিদ এর নাম ও এর ব্যবহার লিখ । </a:t>
            </a:r>
            <a:endParaRPr lang="en-US" sz="3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79671" y="1027912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u="sng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জোড়ায় </a:t>
            </a:r>
            <a:r>
              <a:rPr lang="bn-BD" sz="4000" u="sng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কাজ </a:t>
            </a:r>
          </a:p>
        </p:txBody>
      </p:sp>
    </p:spTree>
    <p:extLst>
      <p:ext uri="{BB962C8B-B14F-4D97-AF65-F5344CB8AC3E}">
        <p14:creationId xmlns:p14="http://schemas.microsoft.com/office/powerpoint/2010/main" val="8781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06517" y="225562"/>
            <a:ext cx="5741065" cy="927989"/>
          </a:xfrm>
          <a:prstGeom prst="wedgeRoundRectCallout">
            <a:avLst>
              <a:gd name="adj1" fmla="val -5"/>
              <a:gd name="adj2" fmla="val 9888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ব্যবহার (নির্মাণ কাজে)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" y="1859719"/>
            <a:ext cx="6568440" cy="43582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2" y="962610"/>
            <a:ext cx="4990366" cy="31732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003512" y="4656970"/>
            <a:ext cx="4990367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বাড়ি-ঘর নির্মানে বাঁশ ব্যবহার করা হয়। 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30194" y="572602"/>
            <a:ext cx="6983298" cy="2616591"/>
            <a:chOff x="4603651" y="509634"/>
            <a:chExt cx="5514535" cy="2616591"/>
          </a:xfrm>
        </p:grpSpPr>
        <p:sp>
          <p:nvSpPr>
            <p:cNvPr id="3" name="Rectangle 2"/>
            <p:cNvSpPr/>
            <p:nvPr/>
          </p:nvSpPr>
          <p:spPr>
            <a:xfrm>
              <a:off x="4603651" y="509634"/>
              <a:ext cx="5514535" cy="261659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000" b="1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সেলিনা আক্তার </a:t>
              </a:r>
            </a:p>
            <a:p>
              <a:pPr algn="ctr"/>
              <a:r>
                <a:rPr lang="bn-BD" sz="32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NikoshBAN" pitchFamily="2" charset="0"/>
                  <a:cs typeface="NikoshBAN" pitchFamily="2" charset="0"/>
                </a:rPr>
                <a:t>সহকারী শিক্ষক</a:t>
              </a:r>
              <a:endParaRPr lang="bn-BD" sz="2400" dirty="0" smtClean="0"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2800" b="1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বহদ্দারকাটা উচ্চ বিদ্যালয় </a:t>
              </a:r>
            </a:p>
            <a:p>
              <a:pPr algn="ctr"/>
              <a:r>
                <a:rPr lang="bn-BD" sz="2800" b="1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চকরিয়া, কক্সবাজার </a:t>
              </a:r>
              <a:endParaRPr lang="en-AU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মোবাইল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BD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০১৮১৫৮৫১৭৭৬</a:t>
              </a:r>
              <a:endParaRPr lang="en-AU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Email-</a:t>
              </a:r>
              <a:r>
                <a:rPr lang="bn-BD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selikamal</a:t>
              </a:r>
              <a:r>
                <a:rPr lang="en-US" dirty="0" smtClean="0">
                  <a:solidFill>
                    <a:srgbClr val="7030A0"/>
                  </a:solidFill>
                  <a:latin typeface="Calibri" panose="020F0502020204030204" pitchFamily="34" charset="0"/>
                  <a:cs typeface="NikoshBAN" pitchFamily="2" charset="0"/>
                </a:rPr>
                <a:t>8485@g</a:t>
              </a:r>
              <a:r>
                <a:rPr lang="en-AU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mail.com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365" y="734722"/>
              <a:ext cx="1480624" cy="18138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Right Arrow Callout 5"/>
          <p:cNvSpPr/>
          <p:nvPr/>
        </p:nvSpPr>
        <p:spPr>
          <a:xfrm>
            <a:off x="1312483" y="572602"/>
            <a:ext cx="2153288" cy="5107245"/>
          </a:xfrm>
          <a:prstGeom prst="rightArrow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88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</a:p>
          <a:p>
            <a:pPr algn="ctr"/>
            <a:r>
              <a:rPr lang="bn-BD" sz="80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রি</a:t>
            </a:r>
          </a:p>
          <a:p>
            <a:pPr algn="ctr"/>
            <a:r>
              <a:rPr lang="bn-BD" sz="80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চিতি </a:t>
            </a:r>
            <a:endParaRPr lang="en-US" sz="80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72655" y="3414281"/>
            <a:ext cx="7140837" cy="2265566"/>
            <a:chOff x="3572655" y="3414281"/>
            <a:chExt cx="7140837" cy="2265566"/>
          </a:xfrm>
        </p:grpSpPr>
        <p:sp>
          <p:nvSpPr>
            <p:cNvPr id="5" name="Rounded Rectangle 4"/>
            <p:cNvSpPr/>
            <p:nvPr/>
          </p:nvSpPr>
          <p:spPr>
            <a:xfrm>
              <a:off x="3572655" y="3414281"/>
              <a:ext cx="7140837" cy="22655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বিষয়ঃ কৃষি শিক্ষা </a:t>
              </a:r>
            </a:p>
            <a:p>
              <a:pPr algn="ctr"/>
              <a:r>
                <a:rPr lang="bn-BD" sz="4000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শ্রেণিঃ ৭ম  </a:t>
              </a:r>
              <a:endPara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4000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সময়ঃ ৪০ মিনিট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3705" r="2858" b="3094"/>
            <a:stretch/>
          </p:blipFill>
          <p:spPr>
            <a:xfrm>
              <a:off x="4299944" y="3646887"/>
              <a:ext cx="1315160" cy="1728982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  <p:extLst>
      <p:ext uri="{BB962C8B-B14F-4D97-AF65-F5344CB8AC3E}">
        <p14:creationId xmlns:p14="http://schemas.microsoft.com/office/powerpoint/2010/main" val="21279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06517" y="225562"/>
            <a:ext cx="5741065" cy="927989"/>
          </a:xfrm>
          <a:prstGeom prst="wedgeRoundRectCallout">
            <a:avLst>
              <a:gd name="adj1" fmla="val -5"/>
              <a:gd name="adj2" fmla="val 9888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ব্যবহার (আসবাপত্র তৈরিতে)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48" y="225562"/>
            <a:ext cx="4450080" cy="3337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48" y="3780692"/>
            <a:ext cx="4450080" cy="2950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" y="2790092"/>
            <a:ext cx="6486745" cy="381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27185" y="1758531"/>
            <a:ext cx="3436941" cy="8932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খাট </a:t>
            </a:r>
            <a:endParaRPr lang="en-US" sz="8000" b="1" dirty="0" smtClean="0">
              <a:ln/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02548" y="2823976"/>
            <a:ext cx="3248085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শেলফ </a:t>
            </a:r>
            <a:endParaRPr lang="en-US" sz="6000" b="1" dirty="0" smtClean="0">
              <a:ln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2713" y="4824627"/>
            <a:ext cx="3248085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সোফা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5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06518" y="302650"/>
            <a:ext cx="5741065" cy="927989"/>
          </a:xfrm>
          <a:prstGeom prst="wedgeRoundRectCallout">
            <a:avLst>
              <a:gd name="adj1" fmla="val -5"/>
              <a:gd name="adj2" fmla="val 9888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ব্যবহার (সজ্জিতকরণে)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8" y="1895231"/>
            <a:ext cx="5867674" cy="429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36" y="499598"/>
            <a:ext cx="5399843" cy="3847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25736" y="4866910"/>
            <a:ext cx="5368143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ঘর-বাড়ি </a:t>
            </a:r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অফিস সজ্জিতকরণে বাঁশ ব্যবহার করা হয়।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92372" y="387056"/>
            <a:ext cx="5741065" cy="927989"/>
          </a:xfrm>
          <a:prstGeom prst="wedgeRoundRectCallout">
            <a:avLst>
              <a:gd name="adj1" fmla="val -5"/>
              <a:gd name="adj2" fmla="val 9888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ব্যবহার (যন্ত্রপাতি তৈরিতে)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2" y="1949079"/>
            <a:ext cx="5852160" cy="4169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81" y="204176"/>
            <a:ext cx="3714750" cy="3105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16459"/>
          <a:stretch/>
        </p:blipFill>
        <p:spPr>
          <a:xfrm>
            <a:off x="7672021" y="3545057"/>
            <a:ext cx="3784210" cy="2981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10043" y="6093348"/>
            <a:ext cx="3248085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লাঙ্গল-জোয়াল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005095" y="2097666"/>
            <a:ext cx="3248085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কোদাল 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318520" y="5433919"/>
            <a:ext cx="1137711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মই  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74841" y="232311"/>
            <a:ext cx="5978769" cy="927989"/>
          </a:xfrm>
          <a:prstGeom prst="wedgeRoundRectCallout">
            <a:avLst>
              <a:gd name="adj1" fmla="val -5"/>
              <a:gd name="adj2" fmla="val 9888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ব্যবহার (যানবাহন তৈরিতে)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7770" r="16413" b="6761"/>
          <a:stretch/>
        </p:blipFill>
        <p:spPr>
          <a:xfrm>
            <a:off x="7174522" y="232311"/>
            <a:ext cx="4445391" cy="3129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2" y="3633661"/>
            <a:ext cx="4365113" cy="283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1" y="1980027"/>
            <a:ext cx="5978769" cy="4484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77391" y="5378770"/>
            <a:ext cx="2493339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সাঁকো   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42622" y="2702749"/>
            <a:ext cx="3383064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ঘোড়ার গাড়ি    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61600" y="5312628"/>
            <a:ext cx="2493339" cy="6594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রিক্সা       </a:t>
            </a:r>
            <a:endParaRPr lang="en-US" sz="6000" b="1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5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74841" y="232311"/>
            <a:ext cx="5978769" cy="927989"/>
          </a:xfrm>
          <a:prstGeom prst="wedgeRoundRectCallout">
            <a:avLst>
              <a:gd name="adj1" fmla="val -5"/>
              <a:gd name="adj2" fmla="val 9888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ব্যবহার (জ্বালানি হিসেবে)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1283" r="22569" b="-1283"/>
          <a:stretch/>
        </p:blipFill>
        <p:spPr>
          <a:xfrm>
            <a:off x="6848621" y="425195"/>
            <a:ext cx="4926037" cy="39498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3" y="1730326"/>
            <a:ext cx="6343284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216726" y="4866910"/>
            <a:ext cx="4777153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বাঁশ ও বাঁশপাতা জ্বালানি হিসেবে ব্যবহার করা হয়।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3" y="1242327"/>
            <a:ext cx="4723017" cy="4373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10542" r="17251" b="10847"/>
          <a:stretch/>
        </p:blipFill>
        <p:spPr bwMode="auto">
          <a:xfrm>
            <a:off x="6033203" y="395592"/>
            <a:ext cx="5900329" cy="60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7739" y="1871528"/>
            <a:ext cx="5006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বাঁশকে নির্মাণ সামগ্রী বলা হয় কেন? ব্যাখ্যা  কর ।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79671" y="1027912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u="sng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দলীয় </a:t>
            </a:r>
            <a:r>
              <a:rPr lang="bn-BD" sz="4800" u="sng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কাজ </a:t>
            </a:r>
          </a:p>
        </p:txBody>
      </p:sp>
    </p:spTree>
    <p:extLst>
      <p:ext uri="{BB962C8B-B14F-4D97-AF65-F5344CB8AC3E}">
        <p14:creationId xmlns:p14="http://schemas.microsoft.com/office/powerpoint/2010/main" val="29690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3111690" y="367939"/>
            <a:ext cx="5404513" cy="117127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44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b="1" dirty="0">
              <a:ln/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751" y="1665942"/>
            <a:ext cx="1049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জ্বালানি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কাঠ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751" y="2312273"/>
            <a:ext cx="1049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গেওয়া-কড়ই</a:t>
            </a:r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751" y="2897048"/>
            <a:ext cx="1049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বরাক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বাঁশ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কাজে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8751" y="3566521"/>
            <a:ext cx="1049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 </a:t>
            </a:r>
            <a:r>
              <a:rPr lang="bn-BD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বাড়ি-ঘর নির্মাণে</a:t>
            </a:r>
            <a:r>
              <a:rPr lang="bn-BD" sz="36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 </a:t>
            </a:r>
            <a:endParaRPr lang="bn-IN" sz="1200" b="1" dirty="0">
              <a:ln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750" y="4223161"/>
            <a:ext cx="11151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গৃহ নির্মান সামগ্রী তৈরিতে কোন কাঠ বেশি ব্যবহৃত হয়?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750" y="4890110"/>
            <a:ext cx="1147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 শাল, সেগুন, সুন্দিরী,কড়ই,দেবদারু ইত্যাদি</a:t>
            </a:r>
            <a:r>
              <a:rPr lang="bn-BD" sz="32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200" b="1" dirty="0">
              <a:ln/>
              <a:solidFill>
                <a:srgbClr val="002060"/>
              </a:solidFill>
            </a:endParaRPr>
          </a:p>
          <a:p>
            <a:endParaRPr lang="en-US" sz="36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14669" y="1306399"/>
            <a:ext cx="3240359" cy="4245201"/>
            <a:chOff x="467544" y="1268760"/>
            <a:chExt cx="4544491" cy="4245201"/>
          </a:xfrm>
        </p:grpSpPr>
        <p:grpSp>
          <p:nvGrpSpPr>
            <p:cNvPr id="5" name="Group 4"/>
            <p:cNvGrpSpPr/>
            <p:nvPr/>
          </p:nvGrpSpPr>
          <p:grpSpPr>
            <a:xfrm>
              <a:off x="467544" y="1268760"/>
              <a:ext cx="4544491" cy="4245201"/>
              <a:chOff x="1011014" y="370344"/>
              <a:chExt cx="4544491" cy="42452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015007" y="370344"/>
                <a:ext cx="453650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n-IN" sz="6000" b="1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7030A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বাড়ির কাজ</a:t>
                </a:r>
                <a:endParaRPr lang="en-US" sz="60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pic>
            <p:nvPicPr>
              <p:cNvPr id="9" name="Picture 2" descr="Image result for home work sucks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0" t="19356" r="7267" b="11461"/>
              <a:stretch/>
            </p:blipFill>
            <p:spPr bwMode="auto">
              <a:xfrm>
                <a:off x="1011014" y="1371318"/>
                <a:ext cx="4544491" cy="324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Oval 5"/>
            <p:cNvSpPr/>
            <p:nvPr/>
          </p:nvSpPr>
          <p:spPr>
            <a:xfrm>
              <a:off x="2555776" y="4005064"/>
              <a:ext cx="252028" cy="2880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Moon 6"/>
            <p:cNvSpPr/>
            <p:nvPr/>
          </p:nvSpPr>
          <p:spPr>
            <a:xfrm rot="16200000">
              <a:off x="2535171" y="4128490"/>
              <a:ext cx="293237" cy="468052"/>
            </a:xfrm>
            <a:prstGeom prst="moon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80842" y="1184512"/>
            <a:ext cx="5628558" cy="4779450"/>
            <a:chOff x="4203289" y="1336427"/>
            <a:chExt cx="5294672" cy="4389217"/>
          </a:xfrm>
        </p:grpSpPr>
        <p:pic>
          <p:nvPicPr>
            <p:cNvPr id="11" name="Picture 4" descr="Image result for blackboard with teacher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2"/>
            <a:stretch/>
          </p:blipFill>
          <p:spPr bwMode="auto">
            <a:xfrm>
              <a:off x="4350774" y="1336427"/>
              <a:ext cx="5147187" cy="4389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blackboard with teacher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6" r="73174" b="57309"/>
            <a:stretch/>
          </p:blipFill>
          <p:spPr bwMode="auto">
            <a:xfrm flipV="1">
              <a:off x="4203289" y="3322255"/>
              <a:ext cx="1135627" cy="1728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5983809" y="2004577"/>
            <a:ext cx="41167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১০টি বাক্যে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গ্রামীণ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 ও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বাঁশের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GB" sz="40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872" y="372035"/>
            <a:ext cx="6077243" cy="264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BD" sz="16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16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497" y="271007"/>
            <a:ext cx="1102728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এসো কিছু ছবি দেখি-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7" y="1254354"/>
            <a:ext cx="6722568" cy="3517623"/>
          </a:xfrm>
          <a:prstGeom prst="rect">
            <a:avLst/>
          </a:prstGeom>
          <a:ln w="127000" cap="rnd">
            <a:solidFill>
              <a:schemeClr val="accent4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16" y="1212558"/>
            <a:ext cx="3959762" cy="4794349"/>
          </a:xfrm>
          <a:prstGeom prst="rect">
            <a:avLst/>
          </a:prstGeom>
          <a:ln w="127000" cap="rnd">
            <a:solidFill>
              <a:schemeClr val="accent4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287341" y="4771977"/>
            <a:ext cx="4114800" cy="13915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কাঠ</a:t>
            </a:r>
            <a:endParaRPr lang="en-US" sz="8000" b="1" dirty="0">
              <a:ln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2016" y="5814760"/>
            <a:ext cx="3959762" cy="1264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4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44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ফার্নিচার</a:t>
            </a:r>
            <a:endParaRPr lang="en-US" sz="4400" b="1" dirty="0">
              <a:ln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5" y="305899"/>
            <a:ext cx="5715000" cy="4276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76" y="1429189"/>
            <a:ext cx="5620629" cy="4215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273274" y="4628344"/>
            <a:ext cx="4114800" cy="13915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8000" b="1" dirty="0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বাঁশ </a:t>
            </a:r>
            <a:endParaRPr lang="en-US" sz="8000" b="1" dirty="0">
              <a:ln/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7949" y="5644661"/>
            <a:ext cx="3959762" cy="1264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4400" b="1" dirty="0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বাঁশের</a:t>
            </a:r>
            <a:r>
              <a:rPr lang="en-US" sz="4400" b="1" dirty="0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4400" b="1" dirty="0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ফার্নিচার</a:t>
            </a:r>
            <a:endParaRPr lang="en-US" sz="4400" b="1" dirty="0">
              <a:ln/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111264" y="406522"/>
            <a:ext cx="7969469" cy="1949449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bn-BD" sz="6000" b="1" dirty="0" smtClean="0">
              <a:ln/>
              <a:solidFill>
                <a:schemeClr val="accent3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600" b="1" dirty="0" smtClean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 পাঠঃ        </a:t>
            </a:r>
          </a:p>
          <a:p>
            <a:pPr algn="ctr"/>
            <a:r>
              <a:rPr lang="bn-BD" sz="60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b="1" u="sng" dirty="0" smtClean="0">
              <a:ln/>
              <a:solidFill>
                <a:schemeClr val="accent3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1395601" y="2851456"/>
            <a:ext cx="9400796" cy="3472432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3600" b="1" u="sng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8934" y="3387343"/>
            <a:ext cx="845412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66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660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বাঁশের</a:t>
            </a:r>
            <a:r>
              <a:rPr lang="en-US" sz="66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bn-BD" sz="660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8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অধ্যায়-০৬   </a:t>
            </a:r>
          </a:p>
          <a:p>
            <a:pPr algn="ctr"/>
            <a:r>
              <a:rPr lang="bn-BD" sz="48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পাঠ-৭,৮  </a:t>
            </a:r>
            <a:endParaRPr lang="en-US" sz="4800" b="1" dirty="0">
              <a:ln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287" y="244484"/>
            <a:ext cx="11741425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24803502"/>
              </p:ext>
            </p:extLst>
          </p:nvPr>
        </p:nvGraphicFramePr>
        <p:xfrm>
          <a:off x="1457738" y="1844684"/>
          <a:ext cx="9554819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114799" y="348505"/>
            <a:ext cx="39624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88918" y="1062126"/>
            <a:ext cx="53340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E058F5-5CD2-4E10-B0EC-8920E1445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graphicEl>
                                              <a:dgm id="{4BE058F5-5CD2-4E10-B0EC-8920E1445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9B5710-ACD6-4039-993C-848764C5A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graphicEl>
                                              <a:dgm id="{869B5710-ACD6-4039-993C-848764C5A1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238A48-6E96-4FDC-B718-543FB9D84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graphicEl>
                                              <a:dgm id="{F7238A48-6E96-4FDC-B718-543FB9D84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EA18A4-B2C9-45FC-8C36-CE656B318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graphicEl>
                                              <a:dgm id="{03EA18A4-B2C9-45FC-8C36-CE656B3185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B46740-EE3E-4D87-A8EF-DE5026CA2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graphicEl>
                                              <a:dgm id="{97B46740-EE3E-4D87-A8EF-DE5026CA2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524FF5-A57D-4165-BDB6-4C94995CB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AC524FF5-A57D-4165-BDB6-4C94995CB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6949" y="198706"/>
            <a:ext cx="5189431" cy="892931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ব্যবহার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r="1284"/>
          <a:stretch/>
        </p:blipFill>
        <p:spPr>
          <a:xfrm>
            <a:off x="393896" y="1552835"/>
            <a:ext cx="4992483" cy="3557919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5" y="198706"/>
            <a:ext cx="5648960" cy="3177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5" y="3593434"/>
            <a:ext cx="5648960" cy="3034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9244" y="5346839"/>
            <a:ext cx="5077135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বাসগৃহ, আড়া,পাটাতন তৈরিতে কাঠ ব্যবহার করা হয় ।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44" y="1324927"/>
            <a:ext cx="6792937" cy="3476625"/>
          </a:xfrm>
          <a:prstGeom prst="rect">
            <a:avLst/>
          </a:prstGeom>
          <a:ln w="127000" cap="rnd">
            <a:solidFill>
              <a:schemeClr val="accent3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8" y="1324927"/>
            <a:ext cx="3104653" cy="5209376"/>
          </a:xfrm>
          <a:prstGeom prst="rect">
            <a:avLst/>
          </a:prstGeom>
          <a:ln w="12700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9345" y="5087753"/>
            <a:ext cx="6792937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দরজা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জানালা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ফ্রেম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তৈরিতে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64235" y="184633"/>
            <a:ext cx="5189431" cy="854093"/>
          </a:xfrm>
          <a:prstGeom prst="wedgeRoundRectCallout">
            <a:avLst>
              <a:gd name="adj1" fmla="val -4096"/>
              <a:gd name="adj2" fmla="val 86331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কাঠের ব্যবহার </a:t>
            </a:r>
            <a:endParaRPr lang="en-US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9" y="219371"/>
            <a:ext cx="4614147" cy="2996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661360" y="2311731"/>
            <a:ext cx="2220001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শাল </a:t>
            </a:r>
            <a:endParaRPr lang="en-US" sz="72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Explosion 2 4"/>
          <p:cNvSpPr/>
          <p:nvPr/>
        </p:nvSpPr>
        <p:spPr>
          <a:xfrm rot="5400000">
            <a:off x="9600326" y="742811"/>
            <a:ext cx="2932863" cy="1856742"/>
          </a:xfrm>
          <a:prstGeom prst="irregularSeal2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কাঠের উৎস 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63" y="3629921"/>
            <a:ext cx="4614147" cy="2959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/>
        </p:blipFill>
        <p:spPr>
          <a:xfrm>
            <a:off x="5568462" y="219371"/>
            <a:ext cx="4180449" cy="31111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10" y="3708021"/>
            <a:ext cx="4855698" cy="2959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348461" y="5616525"/>
            <a:ext cx="2220001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সেগুন  </a:t>
            </a:r>
            <a:endParaRPr lang="en-US" sz="72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38910" y="5616526"/>
            <a:ext cx="2220001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সুন্দরী  </a:t>
            </a:r>
            <a:endParaRPr lang="en-US" sz="72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6310" y="2471224"/>
            <a:ext cx="2220001" cy="705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কড়ই  </a:t>
            </a:r>
            <a:endParaRPr lang="en-US" sz="7200" b="1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493</TotalTime>
  <Words>361</Words>
  <Application>Microsoft Office PowerPoint</Application>
  <PresentationFormat>Widescreen</PresentationFormat>
  <Paragraphs>107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Schoolbook</vt:lpstr>
      <vt:lpstr>Corbel</vt:lpstr>
      <vt:lpstr>NikoshBAN</vt:lpstr>
      <vt:lpstr>Headlines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Personal</cp:lastModifiedBy>
  <cp:revision>47</cp:revision>
  <dcterms:created xsi:type="dcterms:W3CDTF">2017-09-18T11:46:59Z</dcterms:created>
  <dcterms:modified xsi:type="dcterms:W3CDTF">2017-10-04T01:20:52Z</dcterms:modified>
</cp:coreProperties>
</file>